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74" r:id="rId6"/>
    <p:sldId id="277" r:id="rId7"/>
    <p:sldId id="272" r:id="rId8"/>
    <p:sldId id="273" r:id="rId9"/>
    <p:sldId id="261" r:id="rId10"/>
    <p:sldId id="263" r:id="rId11"/>
    <p:sldId id="264" r:id="rId12"/>
    <p:sldId id="265" r:id="rId13"/>
    <p:sldId id="266" r:id="rId14"/>
    <p:sldId id="278" r:id="rId15"/>
    <p:sldId id="267" r:id="rId16"/>
    <p:sldId id="271" r:id="rId17"/>
    <p:sldId id="268" r:id="rId18"/>
    <p:sldId id="276" r:id="rId19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45213-E403-4120-9C33-8407DBBFFBBF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</dgm:pt>
    <dgm:pt modelId="{A8BEE348-AF0E-4CD9-A289-75EFFB46D5B3}">
      <dgm:prSet phldrT="[טקסט]" custT="1"/>
      <dgm:spPr/>
      <dgm:t>
        <a:bodyPr/>
        <a:lstStyle/>
        <a:p>
          <a:pPr rtl="1"/>
          <a:r>
            <a:rPr lang="he-IL" sz="1600" b="1" dirty="0" smtClean="0">
              <a:latin typeface="Arial" pitchFamily="34" charset="0"/>
              <a:cs typeface="Arial" pitchFamily="34" charset="0"/>
            </a:rPr>
            <a:t>מצבים </a:t>
          </a:r>
        </a:p>
        <a:p>
          <a:pPr rtl="1"/>
          <a:r>
            <a:rPr lang="he-IL" sz="1600" b="1" dirty="0" smtClean="0">
              <a:latin typeface="Arial" pitchFamily="34" charset="0"/>
              <a:cs typeface="Arial" pitchFamily="34" charset="0"/>
            </a:rPr>
            <a:t>בהם יש </a:t>
          </a:r>
        </a:p>
        <a:p>
          <a:pPr rtl="1"/>
          <a:r>
            <a:rPr lang="he-IL" sz="1600" b="1" dirty="0" smtClean="0">
              <a:latin typeface="Arial" pitchFamily="34" charset="0"/>
              <a:cs typeface="Arial" pitchFamily="34" charset="0"/>
            </a:rPr>
            <a:t>להשתמש </a:t>
          </a:r>
        </a:p>
        <a:p>
          <a:pPr rtl="1"/>
          <a:r>
            <a:rPr lang="he-IL" sz="1600" b="1" dirty="0" smtClean="0">
              <a:latin typeface="Arial" pitchFamily="34" charset="0"/>
              <a:cs typeface="Arial" pitchFamily="34" charset="0"/>
            </a:rPr>
            <a:t>בכפפות סטריליות</a:t>
          </a:r>
        </a:p>
        <a:p>
          <a:pPr rtl="1"/>
          <a:r>
            <a:rPr lang="he-IL" sz="1400" b="0" dirty="0" smtClean="0">
              <a:latin typeface="Arial" pitchFamily="34" charset="0"/>
              <a:cs typeface="Arial" pitchFamily="34" charset="0"/>
            </a:rPr>
            <a:t>ניתוח; רדיולוגיה</a:t>
          </a:r>
        </a:p>
        <a:p>
          <a:pPr rtl="1"/>
          <a:r>
            <a:rPr lang="he-IL" sz="1400" b="0" dirty="0" smtClean="0">
              <a:latin typeface="Arial" pitchFamily="34" charset="0"/>
              <a:cs typeface="Arial" pitchFamily="34" charset="0"/>
            </a:rPr>
            <a:t>פולשנית;לידה; החדרת </a:t>
          </a:r>
        </a:p>
        <a:p>
          <a:pPr rtl="1"/>
          <a:r>
            <a:rPr lang="he-IL" sz="1400" b="0" dirty="0" smtClean="0">
              <a:latin typeface="Arial" pitchFamily="34" charset="0"/>
              <a:cs typeface="Arial" pitchFamily="34" charset="0"/>
            </a:rPr>
            <a:t>צנתר מרכזי לכלי דם; הכנה</a:t>
          </a:r>
        </a:p>
        <a:p>
          <a:pPr rtl="1"/>
          <a:r>
            <a:rPr lang="he-IL" sz="1400" b="0" dirty="0" smtClean="0">
              <a:latin typeface="Arial" pitchFamily="34" charset="0"/>
              <a:cs typeface="Arial" pitchFamily="34" charset="0"/>
            </a:rPr>
            <a:t>להזנה </a:t>
          </a:r>
          <a:r>
            <a:rPr lang="he-IL" sz="1400" b="0" dirty="0" err="1" smtClean="0">
              <a:latin typeface="Arial" pitchFamily="34" charset="0"/>
              <a:cs typeface="Arial" pitchFamily="34" charset="0"/>
            </a:rPr>
            <a:t>פראנטרלית</a:t>
          </a:r>
          <a:r>
            <a:rPr lang="he-IL" sz="1400" b="0" dirty="0" smtClean="0">
              <a:latin typeface="Arial" pitchFamily="34" charset="0"/>
              <a:cs typeface="Arial" pitchFamily="34" charset="0"/>
            </a:rPr>
            <a:t>; כימותרפיה</a:t>
          </a:r>
          <a:endParaRPr lang="he-IL" sz="1600" b="1" dirty="0">
            <a:latin typeface="Arial" pitchFamily="34" charset="0"/>
            <a:cs typeface="Arial" pitchFamily="34" charset="0"/>
          </a:endParaRPr>
        </a:p>
      </dgm:t>
    </dgm:pt>
    <dgm:pt modelId="{1F5CD5E8-2134-4150-AC5A-F65D96A50990}" type="parTrans" cxnId="{26195EA1-8980-4063-82C4-37CF770C7168}">
      <dgm:prSet/>
      <dgm:spPr/>
      <dgm:t>
        <a:bodyPr/>
        <a:lstStyle/>
        <a:p>
          <a:pPr rtl="1"/>
          <a:endParaRPr lang="he-IL"/>
        </a:p>
      </dgm:t>
    </dgm:pt>
    <dgm:pt modelId="{8EFDB28F-52E2-4255-924F-AD872AC96395}" type="sibTrans" cxnId="{26195EA1-8980-4063-82C4-37CF770C7168}">
      <dgm:prSet/>
      <dgm:spPr/>
      <dgm:t>
        <a:bodyPr/>
        <a:lstStyle/>
        <a:p>
          <a:pPr rtl="1"/>
          <a:endParaRPr lang="he-IL"/>
        </a:p>
      </dgm:t>
    </dgm:pt>
    <dgm:pt modelId="{CBF51EE5-F801-4A35-B940-B25606B528E2}">
      <dgm:prSet phldrT="[טקסט]" custT="1"/>
      <dgm:spPr/>
      <dgm:t>
        <a:bodyPr lIns="0" rIns="0"/>
        <a:lstStyle/>
        <a:p>
          <a:pPr algn="r" rtl="1"/>
          <a:r>
            <a:rPr lang="he-IL" sz="1600" b="1" dirty="0" smtClean="0">
              <a:latin typeface="Arial" pitchFamily="34" charset="0"/>
              <a:cs typeface="Arial" pitchFamily="34" charset="0"/>
            </a:rPr>
            <a:t>    מצבים בהם יש להשתמש בכפפות נקיות</a:t>
          </a:r>
        </a:p>
        <a:p>
          <a:pPr algn="ctr" rtl="1"/>
          <a:r>
            <a:rPr lang="he-IL" sz="1400" b="0" dirty="0" smtClean="0">
              <a:latin typeface="Arial" pitchFamily="34" charset="0"/>
              <a:cs typeface="Arial" pitchFamily="34" charset="0"/>
            </a:rPr>
            <a:t>סיכון לחשיפה לדם, נוזלי גוף, הפרשות ופריטים מזוהמים בנוזלי גוף.</a:t>
          </a:r>
        </a:p>
        <a:p>
          <a:pPr algn="ctr" rtl="1"/>
          <a:r>
            <a:rPr lang="he-IL" sz="1400" b="1" u="sng" dirty="0" smtClean="0">
              <a:latin typeface="Arial" pitchFamily="34" charset="0"/>
              <a:cs typeface="Arial" pitchFamily="34" charset="0"/>
            </a:rPr>
            <a:t>טיפול ישיר במטופל</a:t>
          </a:r>
          <a:r>
            <a:rPr lang="he-IL" sz="1400" b="1" u="none" dirty="0" smtClean="0">
              <a:latin typeface="Arial" pitchFamily="34" charset="0"/>
              <a:cs typeface="Arial" pitchFamily="34" charset="0"/>
            </a:rPr>
            <a:t>:</a:t>
          </a:r>
          <a:r>
            <a:rPr lang="he-IL" sz="1400" b="0" u="none" dirty="0" smtClean="0">
              <a:latin typeface="Arial" pitchFamily="34" charset="0"/>
              <a:cs typeface="Arial" pitchFamily="34" charset="0"/>
            </a:rPr>
            <a:t> מגע בדם, ריריות, עור פגוע, סיכון לנוכחות מחוללי זיהום מסוכנים; מצבים </a:t>
          </a:r>
          <a:r>
            <a:rPr lang="he-IL" sz="1400" b="0" u="none" dirty="0" err="1" smtClean="0">
              <a:latin typeface="Arial" pitchFamily="34" charset="0"/>
              <a:cs typeface="Arial" pitchFamily="34" charset="0"/>
            </a:rPr>
            <a:t>אפידמיולוגיים</a:t>
          </a:r>
          <a:r>
            <a:rPr lang="he-IL" sz="1400" b="0" u="none" dirty="0" smtClean="0">
              <a:latin typeface="Arial" pitchFamily="34" charset="0"/>
              <a:cs typeface="Arial" pitchFamily="34" charset="0"/>
            </a:rPr>
            <a:t> מיוחדים(בידוד מגע); הכנסה והוצאה של צנתר כלי דם היקפי; לקיחה של דגימות דם, ניתוק עירוי; בדיקה </a:t>
          </a:r>
          <a:r>
            <a:rPr lang="he-IL" sz="1400" b="0" u="none" dirty="0" err="1" smtClean="0">
              <a:latin typeface="Arial" pitchFamily="34" charset="0"/>
              <a:cs typeface="Arial" pitchFamily="34" charset="0"/>
            </a:rPr>
            <a:t>וגינלית</a:t>
          </a:r>
          <a:r>
            <a:rPr lang="he-IL" sz="1400" b="0" u="none" dirty="0" smtClean="0">
              <a:latin typeface="Arial" pitchFamily="34" charset="0"/>
              <a:cs typeface="Arial" pitchFamily="34" charset="0"/>
            </a:rPr>
            <a:t>; שאיבת הפרשות ממערכת פתוחה.</a:t>
          </a:r>
        </a:p>
        <a:p>
          <a:pPr algn="ctr" rtl="1"/>
          <a:r>
            <a:rPr lang="he-IL" sz="1400" b="1" u="sng" dirty="0" smtClean="0">
              <a:latin typeface="Arial" pitchFamily="34" charset="0"/>
              <a:cs typeface="Arial" pitchFamily="34" charset="0"/>
            </a:rPr>
            <a:t>טיפול לא ישיר במטופל</a:t>
          </a:r>
          <a:r>
            <a:rPr lang="he-IL" sz="1400" b="1" u="none" dirty="0" smtClean="0">
              <a:latin typeface="Arial" pitchFamily="34" charset="0"/>
              <a:cs typeface="Arial" pitchFamily="34" charset="0"/>
            </a:rPr>
            <a:t>:</a:t>
          </a:r>
          <a:r>
            <a:rPr lang="he-IL" sz="1400" b="0" u="none" dirty="0" smtClean="0">
              <a:latin typeface="Arial" pitchFamily="34" charset="0"/>
              <a:cs typeface="Arial" pitchFamily="34" charset="0"/>
            </a:rPr>
            <a:t> ריקון סירים; טיפול וניקוי מכשירים; טיפול בפסולת; ניקוי שפך ביולוגי.</a:t>
          </a:r>
          <a:endParaRPr lang="he-IL" sz="1400" b="1" u="sng" dirty="0">
            <a:latin typeface="Arial" pitchFamily="34" charset="0"/>
            <a:cs typeface="Arial" pitchFamily="34" charset="0"/>
          </a:endParaRPr>
        </a:p>
      </dgm:t>
    </dgm:pt>
    <dgm:pt modelId="{63B9D4FA-6AC2-45B9-80E3-FCE28C8E2332}" type="parTrans" cxnId="{38058EFF-C6C1-4539-B57D-C8EA0407712C}">
      <dgm:prSet/>
      <dgm:spPr/>
      <dgm:t>
        <a:bodyPr/>
        <a:lstStyle/>
        <a:p>
          <a:pPr rtl="1"/>
          <a:endParaRPr lang="he-IL"/>
        </a:p>
      </dgm:t>
    </dgm:pt>
    <dgm:pt modelId="{C2E4BFAB-EA27-444E-92A9-CAA6FF325596}" type="sibTrans" cxnId="{38058EFF-C6C1-4539-B57D-C8EA0407712C}">
      <dgm:prSet/>
      <dgm:spPr/>
      <dgm:t>
        <a:bodyPr/>
        <a:lstStyle/>
        <a:p>
          <a:pPr rtl="1"/>
          <a:endParaRPr lang="he-IL"/>
        </a:p>
      </dgm:t>
    </dgm:pt>
    <dgm:pt modelId="{12175532-469C-4E78-A720-D1D8E6D34031}">
      <dgm:prSet phldrT="[טקסט]" custT="1"/>
      <dgm:spPr/>
      <dgm:t>
        <a:bodyPr/>
        <a:lstStyle/>
        <a:p>
          <a:pPr algn="ctr" rtl="1"/>
          <a:r>
            <a:rPr lang="he-IL" sz="1600" b="1" dirty="0" smtClean="0">
              <a:latin typeface="Arial" pitchFamily="34" charset="0"/>
              <a:cs typeface="Arial" pitchFamily="34" charset="0"/>
            </a:rPr>
            <a:t>מצבים בהם אין להשתמש בכפפות (</a:t>
          </a:r>
          <a:r>
            <a:rPr lang="he-IL" sz="1600" b="0" u="sng" dirty="0" smtClean="0">
              <a:latin typeface="Arial" pitchFamily="34" charset="0"/>
              <a:cs typeface="Arial" pitchFamily="34" charset="0"/>
            </a:rPr>
            <a:t>פרט</a:t>
          </a:r>
          <a:r>
            <a:rPr lang="he-IL" sz="1600" b="1" dirty="0" smtClean="0">
              <a:latin typeface="Arial" pitchFamily="34" charset="0"/>
              <a:cs typeface="Arial" pitchFamily="34" charset="0"/>
            </a:rPr>
            <a:t> לבידוד מגע)</a:t>
          </a:r>
        </a:p>
        <a:p>
          <a:pPr algn="ctr" rtl="1"/>
          <a:r>
            <a:rPr lang="he-IL" sz="1400" b="0" dirty="0" smtClean="0">
              <a:latin typeface="Arial" pitchFamily="34" charset="0"/>
              <a:cs typeface="Arial" pitchFamily="34" charset="0"/>
            </a:rPr>
            <a:t>אין סיכון חשיפה לדם ונוזלי גוף או סביבה מזוהמת, אין מגע בריריות ועור פגוע של מטופל.</a:t>
          </a:r>
        </a:p>
        <a:p>
          <a:pPr algn="ctr" rtl="1"/>
          <a:r>
            <a:rPr lang="he-IL" sz="1400" b="1" u="sng" dirty="0" smtClean="0">
              <a:latin typeface="Arial" pitchFamily="34" charset="0"/>
              <a:cs typeface="Arial" pitchFamily="34" charset="0"/>
            </a:rPr>
            <a:t>טיפול ישיר במטופל</a:t>
          </a:r>
          <a:r>
            <a:rPr lang="he-IL" sz="1400" b="1" dirty="0" smtClean="0">
              <a:latin typeface="Arial" pitchFamily="34" charset="0"/>
              <a:cs typeface="Arial" pitchFamily="34" charset="0"/>
            </a:rPr>
            <a:t>:</a:t>
          </a:r>
          <a:r>
            <a:rPr lang="he-IL" sz="1400" b="0" dirty="0" smtClean="0">
              <a:latin typeface="Arial" pitchFamily="34" charset="0"/>
              <a:cs typeface="Arial" pitchFamily="34" charset="0"/>
            </a:rPr>
            <a:t> מדידת לחץ דם, דופק וחום; הזרקה תת עורית ותוך שרירית; רחצה והלבשת המטופל; ניוד מטופל; טיפול בעיניים ואוזניים שאינן מפרישות; טיפול בצנרת עירוי ללא דליפת דם.</a:t>
          </a:r>
        </a:p>
        <a:p>
          <a:pPr algn="ctr" rtl="1"/>
          <a:r>
            <a:rPr lang="he-IL" sz="1400" b="1" u="sng" dirty="0" smtClean="0">
              <a:latin typeface="Arial" pitchFamily="34" charset="0"/>
              <a:cs typeface="Arial" pitchFamily="34" charset="0"/>
            </a:rPr>
            <a:t>טיפול לא ישיר במטופל</a:t>
          </a:r>
          <a:r>
            <a:rPr lang="he-IL" sz="1400" b="1" dirty="0" smtClean="0">
              <a:latin typeface="Arial" pitchFamily="34" charset="0"/>
              <a:cs typeface="Arial" pitchFamily="34" charset="0"/>
            </a:rPr>
            <a:t>:</a:t>
          </a:r>
          <a:r>
            <a:rPr lang="he-IL" sz="1400" b="0" dirty="0" smtClean="0">
              <a:latin typeface="Arial" pitchFamily="34" charset="0"/>
              <a:cs typeface="Arial" pitchFamily="34" charset="0"/>
            </a:rPr>
            <a:t> שימוש בטלפון; כתיבה ברשומות והקלדה במחשב; חלוקת תרופות; חלוקת מזון ואיסוף מגשי אוכל; החלפת מצעים; הרכבת ציוד למתן חמצן; סידור והזזת רהיטים.</a:t>
          </a:r>
          <a:endParaRPr lang="he-IL" sz="1200" b="1" dirty="0">
            <a:latin typeface="Arial" pitchFamily="34" charset="0"/>
            <a:cs typeface="Arial" pitchFamily="34" charset="0"/>
          </a:endParaRPr>
        </a:p>
      </dgm:t>
    </dgm:pt>
    <dgm:pt modelId="{6EA6380A-C9B3-4F14-8D2A-56AFC3560446}" type="parTrans" cxnId="{A65206B1-0266-4790-BA16-FDA1A2EFCDA7}">
      <dgm:prSet/>
      <dgm:spPr/>
      <dgm:t>
        <a:bodyPr/>
        <a:lstStyle/>
        <a:p>
          <a:pPr rtl="1"/>
          <a:endParaRPr lang="he-IL"/>
        </a:p>
      </dgm:t>
    </dgm:pt>
    <dgm:pt modelId="{85426EB2-F06D-4810-ABDC-A268C0A09BED}" type="sibTrans" cxnId="{A65206B1-0266-4790-BA16-FDA1A2EFCDA7}">
      <dgm:prSet/>
      <dgm:spPr/>
      <dgm:t>
        <a:bodyPr/>
        <a:lstStyle/>
        <a:p>
          <a:pPr rtl="1"/>
          <a:endParaRPr lang="he-IL"/>
        </a:p>
      </dgm:t>
    </dgm:pt>
    <dgm:pt modelId="{928FA3DD-6403-483F-B0D9-13B30F8E0CDC}" type="pres">
      <dgm:prSet presAssocID="{28045213-E403-4120-9C33-8407DBBFFBBF}" presName="Name0" presStyleCnt="0">
        <dgm:presLayoutVars>
          <dgm:dir/>
          <dgm:animLvl val="lvl"/>
          <dgm:resizeHandles val="exact"/>
        </dgm:presLayoutVars>
      </dgm:prSet>
      <dgm:spPr/>
    </dgm:pt>
    <dgm:pt modelId="{928F3A28-0EC4-4752-997B-A653A903E851}" type="pres">
      <dgm:prSet presAssocID="{A8BEE348-AF0E-4CD9-A289-75EFFB46D5B3}" presName="Name8" presStyleCnt="0"/>
      <dgm:spPr/>
    </dgm:pt>
    <dgm:pt modelId="{485A3D72-044B-40BF-98A9-DC5F0C3941E3}" type="pres">
      <dgm:prSet presAssocID="{A8BEE348-AF0E-4CD9-A289-75EFFB46D5B3}" presName="level" presStyleLbl="node1" presStyleIdx="0" presStyleCnt="3" custScaleX="105376" custScaleY="11698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3921D23-A2C9-489B-9963-035689C0C171}" type="pres">
      <dgm:prSet presAssocID="{A8BEE348-AF0E-4CD9-A289-75EFFB46D5B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6D3AA0-C315-4FFA-91FE-F3B90F03669D}" type="pres">
      <dgm:prSet presAssocID="{CBF51EE5-F801-4A35-B940-B25606B528E2}" presName="Name8" presStyleCnt="0"/>
      <dgm:spPr/>
    </dgm:pt>
    <dgm:pt modelId="{EB187B69-495C-4ECD-B2D0-5D4E5945ED3B}" type="pres">
      <dgm:prSet presAssocID="{CBF51EE5-F801-4A35-B940-B25606B528E2}" presName="level" presStyleLbl="node1" presStyleIdx="1" presStyleCnt="3" custScaleX="10174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3E05F3-33A7-43FC-A47F-299B60041CAB}" type="pres">
      <dgm:prSet presAssocID="{CBF51EE5-F801-4A35-B940-B25606B528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FC232F6-D89E-4EAF-AA6B-8A26E90B2AC3}" type="pres">
      <dgm:prSet presAssocID="{12175532-469C-4E78-A720-D1D8E6D34031}" presName="Name8" presStyleCnt="0"/>
      <dgm:spPr/>
    </dgm:pt>
    <dgm:pt modelId="{75C826B1-9613-4964-84D0-A1A09B9977CE}" type="pres">
      <dgm:prSet presAssocID="{12175532-469C-4E78-A720-D1D8E6D3403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695CAA1-C770-4FFB-857E-00764C438AB6}" type="pres">
      <dgm:prSet presAssocID="{12175532-469C-4E78-A720-D1D8E6D3403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0CCF3A1-F51A-4582-A9B6-B3F220232432}" type="presOf" srcId="{12175532-469C-4E78-A720-D1D8E6D34031}" destId="{2695CAA1-C770-4FFB-857E-00764C438AB6}" srcOrd="1" destOrd="0" presId="urn:microsoft.com/office/officeart/2005/8/layout/pyramid1"/>
    <dgm:cxn modelId="{41329190-925F-4A0D-A7DD-1F36E4417B93}" type="presOf" srcId="{12175532-469C-4E78-A720-D1D8E6D34031}" destId="{75C826B1-9613-4964-84D0-A1A09B9977CE}" srcOrd="0" destOrd="0" presId="urn:microsoft.com/office/officeart/2005/8/layout/pyramid1"/>
    <dgm:cxn modelId="{88C10D4B-E9F6-47A5-9888-8BB4AC98142B}" type="presOf" srcId="{A8BEE348-AF0E-4CD9-A289-75EFFB46D5B3}" destId="{485A3D72-044B-40BF-98A9-DC5F0C3941E3}" srcOrd="0" destOrd="0" presId="urn:microsoft.com/office/officeart/2005/8/layout/pyramid1"/>
    <dgm:cxn modelId="{38058EFF-C6C1-4539-B57D-C8EA0407712C}" srcId="{28045213-E403-4120-9C33-8407DBBFFBBF}" destId="{CBF51EE5-F801-4A35-B940-B25606B528E2}" srcOrd="1" destOrd="0" parTransId="{63B9D4FA-6AC2-45B9-80E3-FCE28C8E2332}" sibTransId="{C2E4BFAB-EA27-444E-92A9-CAA6FF325596}"/>
    <dgm:cxn modelId="{50943C99-A327-48C7-B5E5-3D5A1763AE34}" type="presOf" srcId="{28045213-E403-4120-9C33-8407DBBFFBBF}" destId="{928FA3DD-6403-483F-B0D9-13B30F8E0CDC}" srcOrd="0" destOrd="0" presId="urn:microsoft.com/office/officeart/2005/8/layout/pyramid1"/>
    <dgm:cxn modelId="{A65206B1-0266-4790-BA16-FDA1A2EFCDA7}" srcId="{28045213-E403-4120-9C33-8407DBBFFBBF}" destId="{12175532-469C-4E78-A720-D1D8E6D34031}" srcOrd="2" destOrd="0" parTransId="{6EA6380A-C9B3-4F14-8D2A-56AFC3560446}" sibTransId="{85426EB2-F06D-4810-ABDC-A268C0A09BED}"/>
    <dgm:cxn modelId="{A0CF3161-20ED-4860-9C8D-3F4050796A68}" type="presOf" srcId="{CBF51EE5-F801-4A35-B940-B25606B528E2}" destId="{AA3E05F3-33A7-43FC-A47F-299B60041CAB}" srcOrd="1" destOrd="0" presId="urn:microsoft.com/office/officeart/2005/8/layout/pyramid1"/>
    <dgm:cxn modelId="{65F35BD0-9FC2-403A-B1E9-7B75FD741A2E}" type="presOf" srcId="{A8BEE348-AF0E-4CD9-A289-75EFFB46D5B3}" destId="{33921D23-A2C9-489B-9963-035689C0C171}" srcOrd="1" destOrd="0" presId="urn:microsoft.com/office/officeart/2005/8/layout/pyramid1"/>
    <dgm:cxn modelId="{26195EA1-8980-4063-82C4-37CF770C7168}" srcId="{28045213-E403-4120-9C33-8407DBBFFBBF}" destId="{A8BEE348-AF0E-4CD9-A289-75EFFB46D5B3}" srcOrd="0" destOrd="0" parTransId="{1F5CD5E8-2134-4150-AC5A-F65D96A50990}" sibTransId="{8EFDB28F-52E2-4255-924F-AD872AC96395}"/>
    <dgm:cxn modelId="{E4F37920-C5DC-46DF-B203-34937C1C49F8}" type="presOf" srcId="{CBF51EE5-F801-4A35-B940-B25606B528E2}" destId="{EB187B69-495C-4ECD-B2D0-5D4E5945ED3B}" srcOrd="0" destOrd="0" presId="urn:microsoft.com/office/officeart/2005/8/layout/pyramid1"/>
    <dgm:cxn modelId="{4790E84C-470A-4F45-9F52-CE06798CA759}" type="presParOf" srcId="{928FA3DD-6403-483F-B0D9-13B30F8E0CDC}" destId="{928F3A28-0EC4-4752-997B-A653A903E851}" srcOrd="0" destOrd="0" presId="urn:microsoft.com/office/officeart/2005/8/layout/pyramid1"/>
    <dgm:cxn modelId="{1C8CB4E1-516E-4548-A58E-5E92C26814E6}" type="presParOf" srcId="{928F3A28-0EC4-4752-997B-A653A903E851}" destId="{485A3D72-044B-40BF-98A9-DC5F0C3941E3}" srcOrd="0" destOrd="0" presId="urn:microsoft.com/office/officeart/2005/8/layout/pyramid1"/>
    <dgm:cxn modelId="{D22FC485-B5F0-4B0F-B267-89D7BC649C58}" type="presParOf" srcId="{928F3A28-0EC4-4752-997B-A653A903E851}" destId="{33921D23-A2C9-489B-9963-035689C0C171}" srcOrd="1" destOrd="0" presId="urn:microsoft.com/office/officeart/2005/8/layout/pyramid1"/>
    <dgm:cxn modelId="{5B609641-4605-401F-B8F3-3A295C1DA470}" type="presParOf" srcId="{928FA3DD-6403-483F-B0D9-13B30F8E0CDC}" destId="{526D3AA0-C315-4FFA-91FE-F3B90F03669D}" srcOrd="1" destOrd="0" presId="urn:microsoft.com/office/officeart/2005/8/layout/pyramid1"/>
    <dgm:cxn modelId="{44F85E2A-55BF-4973-B08A-9E2C55D4DE83}" type="presParOf" srcId="{526D3AA0-C315-4FFA-91FE-F3B90F03669D}" destId="{EB187B69-495C-4ECD-B2D0-5D4E5945ED3B}" srcOrd="0" destOrd="0" presId="urn:microsoft.com/office/officeart/2005/8/layout/pyramid1"/>
    <dgm:cxn modelId="{7FF17E1E-226C-4A3E-9304-951ED5F24064}" type="presParOf" srcId="{526D3AA0-C315-4FFA-91FE-F3B90F03669D}" destId="{AA3E05F3-33A7-43FC-A47F-299B60041CAB}" srcOrd="1" destOrd="0" presId="urn:microsoft.com/office/officeart/2005/8/layout/pyramid1"/>
    <dgm:cxn modelId="{DBD845DA-CE43-49BD-8085-5E813159360C}" type="presParOf" srcId="{928FA3DD-6403-483F-B0D9-13B30F8E0CDC}" destId="{EFC232F6-D89E-4EAF-AA6B-8A26E90B2AC3}" srcOrd="2" destOrd="0" presId="urn:microsoft.com/office/officeart/2005/8/layout/pyramid1"/>
    <dgm:cxn modelId="{0A8F212F-DA15-4D2F-A0AB-98D1937DFFBB}" type="presParOf" srcId="{EFC232F6-D89E-4EAF-AA6B-8A26E90B2AC3}" destId="{75C826B1-9613-4964-84D0-A1A09B9977CE}" srcOrd="0" destOrd="0" presId="urn:microsoft.com/office/officeart/2005/8/layout/pyramid1"/>
    <dgm:cxn modelId="{BBFADC67-3D23-4EB5-9F78-0159C5576D10}" type="presParOf" srcId="{EFC232F6-D89E-4EAF-AA6B-8A26E90B2AC3}" destId="{2695CAA1-C770-4FFB-857E-00764C438AB6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34932E-6E06-4BED-A957-1AF39DD29668}" type="datetimeFigureOut">
              <a:rPr lang="he-IL" smtClean="0"/>
              <a:t>י"ט/ניסן/תשע"א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2987231-F3A3-4238-8D1C-A3403F56A82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143000"/>
            <a:ext cx="7467600" cy="1470025"/>
          </a:xfrm>
        </p:spPr>
        <p:txBody>
          <a:bodyPr anchor="b"/>
          <a:lstStyle>
            <a:lvl1pPr algn="l" rtl="1"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3048000"/>
            <a:ext cx="6400800" cy="1752600"/>
          </a:xfrm>
        </p:spPr>
        <p:txBody>
          <a:bodyPr/>
          <a:lstStyle>
            <a:lvl1pPr marL="0" indent="0" algn="l" rtl="1">
              <a:buFontTx/>
              <a:buNone/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28625" y="6245225"/>
            <a:ext cx="1905000" cy="476250"/>
          </a:xfrm>
        </p:spPr>
        <p:txBody>
          <a:bodyPr/>
          <a:lstStyle>
            <a:lvl1pPr algn="r" rtl="1">
              <a:defRPr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4199051-F8B5-4C37-9750-E60D287464E7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2571750" y="6245225"/>
            <a:ext cx="2895600" cy="476250"/>
          </a:xfrm>
        </p:spPr>
        <p:txBody>
          <a:bodyPr/>
          <a:lstStyle>
            <a:lvl1pPr rtl="1">
              <a:defRPr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643563" y="6245225"/>
            <a:ext cx="2133600" cy="476250"/>
          </a:xfrm>
        </p:spPr>
        <p:txBody>
          <a:bodyPr/>
          <a:lstStyle>
            <a:lvl1pPr algn="l" rtl="1">
              <a:defRPr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8AB7EB9-63C6-4796-99B3-0F4AEAA89B5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92E4-448A-4B0A-ADDC-90EF17AFB171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251BF-010C-43F3-BF8A-8607AE24493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ED5C4-D5CF-4397-B635-51794890B3EC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8E444-8020-4763-96DB-8EE6E129A78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DAD1D-6BBB-4307-8A66-F9E6B5BE336C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9AFE6-CF08-469D-A5E1-F67421045DF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06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1406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270DF-E460-4614-BFE8-B3978B597210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0EBD2-D475-431E-9F1C-EF8AA5B81C3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19148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314848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5279E-CCF6-47E6-BF19-51F502116FB4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2652-3946-4B7B-85D4-4DB4876BD15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C9C42-388B-48D7-A701-7834DC0DEEF6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3790-25F6-48B3-A6E5-66AA8EDF7B1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8E74D-4F0A-4A5D-80E9-8B9C740C0B53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1ED99-267C-4999-8A96-863E5502563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A1BB-B2BF-4674-8EC5-76FB363FC1FD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0B50-B46D-4C4D-A307-02AE3DFB76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B696E-6965-4232-B3E0-14EA650CE7D3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6CDA1-21DA-4E0F-9033-275C067CAE9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 smtClean="0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3D9DD-A36E-42DC-8BB8-100F5910C720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56ADA-F028-4E9A-941A-DC0C8839DE1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74638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9125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2E00605-827A-40BD-A4E1-F6E2CCA938F2}" type="datetimeFigureOut">
              <a:rPr lang="he-IL"/>
              <a:pPr>
                <a:defRPr/>
              </a:pPr>
              <a:t>י"ט/ניסן/תשע"א</a:t>
            </a:fld>
            <a:endParaRPr lang="he-I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24525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DAA3B9A-5F95-4FE0-ACE6-2B83CFCF555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28625" y="1143000"/>
            <a:ext cx="74676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היגיינת ידיים</a:t>
            </a:r>
            <a:b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מדוע, כיצד ומתי?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64008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מציגה:</a:t>
            </a:r>
          </a:p>
          <a:p>
            <a:pPr algn="ctr" eaLnBrk="1" hangingPunct="1">
              <a:defRPr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לילי גולדשטיין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>
          <a:xfrm>
            <a:off x="533400" y="0"/>
            <a:ext cx="7315200" cy="914400"/>
          </a:xfrm>
        </p:spPr>
        <p:txBody>
          <a:bodyPr/>
          <a:lstStyle/>
          <a:p>
            <a:pPr eaLnBrk="1" hangingPunct="1"/>
            <a:r>
              <a:rPr lang="he-IL" b="1" smtClean="0"/>
              <a:t>2. לפני מגע נקי / אספטי</a:t>
            </a:r>
            <a:endParaRPr lang="he-IL" smtClean="0"/>
          </a:p>
        </p:txBody>
      </p:sp>
      <p:sp>
        <p:nvSpPr>
          <p:cNvPr id="11267" name="מציין מיקום תוכן 2"/>
          <p:cNvSpPr>
            <a:spLocks noGrp="1"/>
          </p:cNvSpPr>
          <p:nvPr>
            <p:ph idx="1"/>
          </p:nvPr>
        </p:nvSpPr>
        <p:spPr>
          <a:xfrm>
            <a:off x="4038600" y="914400"/>
            <a:ext cx="4191000" cy="3733800"/>
          </a:xfrm>
        </p:spPr>
        <p:txBody>
          <a:bodyPr/>
          <a:lstStyle/>
          <a:p>
            <a:pPr eaLnBrk="1" hangingPunct="1"/>
            <a:r>
              <a:rPr lang="he-IL" sz="2400" b="1" smtClean="0"/>
              <a:t>מדוע? </a:t>
            </a:r>
            <a:r>
              <a:rPr lang="he-IL" sz="2400" smtClean="0"/>
              <a:t>להגן על המטופל ממחוללי זיהום, כולל מחוללים הנמצאים על גופו ובסביבתו, ולמנוע חדירתם לתוך גופו. </a:t>
            </a:r>
            <a:r>
              <a:rPr lang="he-IL" sz="2400" b="1" smtClean="0"/>
              <a:t>מתי? </a:t>
            </a:r>
            <a:r>
              <a:rPr lang="he-IL" sz="2400" smtClean="0"/>
              <a:t>נקה ידיים </a:t>
            </a:r>
            <a:r>
              <a:rPr lang="he-IL" sz="2400" b="1" smtClean="0"/>
              <a:t>מייד לפני </a:t>
            </a:r>
            <a:r>
              <a:rPr lang="he-IL" sz="2400" smtClean="0"/>
              <a:t>מגע באתר בסיכון לזיהום (ריריות, עור לא שלם, מכשיר רפואי חודרני) ובלי קשר לעטיית כפפות</a:t>
            </a:r>
            <a:endParaRPr lang="en-US" sz="2400" smtClean="0"/>
          </a:p>
          <a:p>
            <a:pPr eaLnBrk="1" hangingPunct="1"/>
            <a:endParaRPr lang="he-IL" sz="2400" smtClean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108575" y="457200"/>
            <a:ext cx="26066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-69850" y="463550"/>
            <a:ext cx="36099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0" y="2476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4603750"/>
            <a:ext cx="8001000" cy="23098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he-IL" b="1" dirty="0">
                <a:solidFill>
                  <a:srgbClr val="000000"/>
                </a:solidFill>
              </a:rPr>
              <a:t>מצבים נכללים</a:t>
            </a:r>
            <a:endParaRPr lang="en-US" dirty="0"/>
          </a:p>
          <a:p>
            <a:pPr eaLnBrk="0" hangingPunct="0">
              <a:buFontTx/>
              <a:buAutoNum type="hebrew2Minus"/>
            </a:pPr>
            <a:r>
              <a:rPr lang="he-IL" dirty="0" smtClean="0">
                <a:latin typeface="Garamond" pitchFamily="18" charset="0"/>
              </a:rPr>
              <a:t> טיפול </a:t>
            </a:r>
            <a:r>
              <a:rPr lang="he-IL" dirty="0">
                <a:latin typeface="Garamond" pitchFamily="18" charset="0"/>
              </a:rPr>
              <a:t>פה, הזלפת טיפות עיניים, </a:t>
            </a:r>
            <a:r>
              <a:rPr lang="he-IL" dirty="0" smtClean="0">
                <a:latin typeface="Garamond" pitchFamily="18" charset="0"/>
              </a:rPr>
              <a:t>בדיקה </a:t>
            </a:r>
            <a:r>
              <a:rPr lang="he-IL" dirty="0" err="1">
                <a:latin typeface="Garamond" pitchFamily="18" charset="0"/>
              </a:rPr>
              <a:t>וגינלית</a:t>
            </a:r>
            <a:r>
              <a:rPr lang="he-IL" dirty="0">
                <a:latin typeface="Garamond" pitchFamily="18" charset="0"/>
              </a:rPr>
              <a:t> או </a:t>
            </a:r>
            <a:r>
              <a:rPr lang="he-IL" dirty="0" err="1">
                <a:latin typeface="Garamond" pitchFamily="18" charset="0"/>
              </a:rPr>
              <a:t>רקטלית</a:t>
            </a:r>
            <a:r>
              <a:rPr lang="he-IL" dirty="0">
                <a:latin typeface="Garamond" pitchFamily="18" charset="0"/>
              </a:rPr>
              <a:t>, </a:t>
            </a:r>
            <a:r>
              <a:rPr lang="he-IL" dirty="0" smtClean="0">
                <a:latin typeface="Garamond" pitchFamily="18" charset="0"/>
              </a:rPr>
              <a:t>בדיקת לוע</a:t>
            </a:r>
            <a:r>
              <a:rPr lang="he-IL" dirty="0">
                <a:latin typeface="Garamond" pitchFamily="18" charset="0"/>
              </a:rPr>
              <a:t>, אף או </a:t>
            </a:r>
            <a:r>
              <a:rPr lang="he-IL" dirty="0" smtClean="0">
                <a:latin typeface="Garamond" pitchFamily="18" charset="0"/>
              </a:rPr>
              <a:t>אוזן</a:t>
            </a:r>
          </a:p>
          <a:p>
            <a:pPr eaLnBrk="0" hangingPunct="0"/>
            <a:r>
              <a:rPr lang="he-IL" dirty="0">
                <a:latin typeface="Garamond" pitchFamily="18" charset="0"/>
              </a:rPr>
              <a:t> </a:t>
            </a:r>
            <a:r>
              <a:rPr lang="he-IL" dirty="0" smtClean="0">
                <a:latin typeface="Garamond" pitchFamily="18" charset="0"/>
              </a:rPr>
              <a:t>   (באמצעות </a:t>
            </a:r>
            <a:r>
              <a:rPr lang="he-IL" dirty="0">
                <a:latin typeface="Garamond" pitchFamily="18" charset="0"/>
              </a:rPr>
              <a:t>מכשור או בלעדיו), החדרת נרות או התקן </a:t>
            </a:r>
            <a:r>
              <a:rPr lang="he-IL" dirty="0" err="1">
                <a:latin typeface="Garamond" pitchFamily="18" charset="0"/>
              </a:rPr>
              <a:t>וגינלי</a:t>
            </a:r>
            <a:r>
              <a:rPr lang="he-IL" dirty="0">
                <a:latin typeface="Garamond" pitchFamily="18" charset="0"/>
              </a:rPr>
              <a:t>, שאיבת הפרשות</a:t>
            </a:r>
          </a:p>
          <a:p>
            <a:pPr eaLnBrk="0" hangingPunct="0"/>
            <a:r>
              <a:rPr lang="he-IL" dirty="0" smtClean="0">
                <a:latin typeface="Garamond" pitchFamily="18" charset="0"/>
              </a:rPr>
              <a:t>ב- לפני </a:t>
            </a:r>
            <a:r>
              <a:rPr lang="he-IL" dirty="0">
                <a:latin typeface="Garamond" pitchFamily="18" charset="0"/>
              </a:rPr>
              <a:t>חבישת פצע (כולל בעזרת מכשיר), מריחת משחה על נגע, הזרקה מלעורית</a:t>
            </a:r>
            <a:endParaRPr lang="en-US" dirty="0">
              <a:latin typeface="Garamond" pitchFamily="18" charset="0"/>
            </a:endParaRPr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ג</a:t>
            </a:r>
            <a:r>
              <a:rPr lang="he-IL" dirty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he-IL" dirty="0" smtClean="0">
                <a:latin typeface="Garamond" pitchFamily="18" charset="0"/>
              </a:rPr>
              <a:t>לפני </a:t>
            </a:r>
            <a:r>
              <a:rPr lang="he-IL" dirty="0">
                <a:latin typeface="Garamond" pitchFamily="18" charset="0"/>
              </a:rPr>
              <a:t>החדרה של אביזר או מכשיר רפואי חודרני (קנולה לדרכי נשימה, זונדה לקיבה,</a:t>
            </a:r>
          </a:p>
          <a:p>
            <a:pPr eaLnBrk="0" hangingPunct="0"/>
            <a:r>
              <a:rPr lang="he-IL" dirty="0">
                <a:latin typeface="Garamond" pitchFamily="18" charset="0"/>
              </a:rPr>
              <a:t>    </a:t>
            </a:r>
            <a:r>
              <a:rPr lang="he-IL" dirty="0" err="1" smtClean="0">
                <a:latin typeface="Garamond" pitchFamily="18" charset="0"/>
              </a:rPr>
              <a:t>פיום</a:t>
            </a:r>
            <a:r>
              <a:rPr lang="he-IL" dirty="0" smtClean="0">
                <a:latin typeface="Garamond" pitchFamily="18" charset="0"/>
              </a:rPr>
              <a:t> </a:t>
            </a:r>
            <a:r>
              <a:rPr lang="he-IL" dirty="0">
                <a:latin typeface="Garamond" pitchFamily="18" charset="0"/>
              </a:rPr>
              <a:t>קנה, צנתר בכלי דם, נקז), לפני פתיחה של מערכת חודרנית סגורה (כגון: תוך</a:t>
            </a:r>
          </a:p>
          <a:p>
            <a:pPr eaLnBrk="0" hangingPunct="0"/>
            <a:r>
              <a:rPr lang="he-IL" dirty="0">
                <a:latin typeface="Garamond" pitchFamily="18" charset="0"/>
              </a:rPr>
              <a:t>    </a:t>
            </a:r>
            <a:r>
              <a:rPr lang="he-IL" dirty="0" smtClean="0">
                <a:latin typeface="Garamond" pitchFamily="18" charset="0"/>
              </a:rPr>
              <a:t>ורידי </a:t>
            </a:r>
            <a:r>
              <a:rPr lang="he-IL" dirty="0">
                <a:latin typeface="Garamond" pitchFamily="18" charset="0"/>
              </a:rPr>
              <a:t>- הזלפה וניטור, מערכת לניקוז, מערכת לשאיבה.</a:t>
            </a:r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ד</a:t>
            </a:r>
            <a:r>
              <a:rPr lang="he-IL" dirty="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he-IL" dirty="0">
                <a:latin typeface="Garamond" pitchFamily="18" charset="0"/>
              </a:rPr>
              <a:t> </a:t>
            </a:r>
            <a:r>
              <a:rPr lang="he-IL" dirty="0" smtClean="0">
                <a:latin typeface="Garamond" pitchFamily="18" charset="0"/>
              </a:rPr>
              <a:t>לפני </a:t>
            </a:r>
            <a:r>
              <a:rPr lang="he-IL" dirty="0">
                <a:latin typeface="Garamond" pitchFamily="18" charset="0"/>
              </a:rPr>
              <a:t>הכנה של מזון, תרופות או ציוד סטרילי.</a:t>
            </a:r>
            <a:endParaRPr lang="he-IL" dirty="0"/>
          </a:p>
        </p:txBody>
      </p:sp>
      <p:pic>
        <p:nvPicPr>
          <p:cNvPr id="11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4191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כותרת 1"/>
          <p:cNvSpPr>
            <a:spLocks noGrp="1"/>
          </p:cNvSpPr>
          <p:nvPr>
            <p:ph type="title"/>
          </p:nvPr>
        </p:nvSpPr>
        <p:spPr>
          <a:xfrm>
            <a:off x="0" y="274638"/>
            <a:ext cx="8153400" cy="1143000"/>
          </a:xfrm>
        </p:spPr>
        <p:txBody>
          <a:bodyPr/>
          <a:lstStyle/>
          <a:p>
            <a:pPr eaLnBrk="1" hangingPunct="1"/>
            <a:r>
              <a:rPr lang="he-IL" sz="4000" b="1" smtClean="0"/>
              <a:t>3. אחרי סיכון חשיפה לנוזלי גוף</a:t>
            </a:r>
            <a:endParaRPr lang="he-IL" sz="4000" smtClean="0"/>
          </a:p>
        </p:txBody>
      </p:sp>
      <p:sp>
        <p:nvSpPr>
          <p:cNvPr id="12291" name="מציין מיקום תוכן 2"/>
          <p:cNvSpPr>
            <a:spLocks noGrp="1"/>
          </p:cNvSpPr>
          <p:nvPr>
            <p:ph idx="1"/>
          </p:nvPr>
        </p:nvSpPr>
        <p:spPr>
          <a:xfrm>
            <a:off x="4191000" y="1600200"/>
            <a:ext cx="3886200" cy="3352800"/>
          </a:xfrm>
        </p:spPr>
        <p:txBody>
          <a:bodyPr/>
          <a:lstStyle/>
          <a:p>
            <a:pPr eaLnBrk="1" hangingPunct="1"/>
            <a:r>
              <a:rPr lang="he-IL" sz="2400" b="1" smtClean="0"/>
              <a:t>מדוע? </a:t>
            </a:r>
            <a:r>
              <a:rPr lang="he-IL" sz="2400" smtClean="0"/>
              <a:t>להגן על עצמך וסביבת המטופל ממחוללי זיהום הנוכחים בגוף המטופל.</a:t>
            </a:r>
            <a:endParaRPr lang="en-US" sz="2400" smtClean="0"/>
          </a:p>
          <a:p>
            <a:pPr eaLnBrk="1" hangingPunct="1"/>
            <a:r>
              <a:rPr lang="he-IL" sz="2400" b="1" smtClean="0"/>
              <a:t>מתי? </a:t>
            </a:r>
            <a:r>
              <a:rPr lang="he-IL" sz="2400" smtClean="0"/>
              <a:t>נקה ידיים </a:t>
            </a:r>
            <a:r>
              <a:rPr lang="he-IL" sz="2400" b="1" smtClean="0"/>
              <a:t>מייד בתום </a:t>
            </a:r>
            <a:r>
              <a:rPr lang="he-IL" sz="2400" smtClean="0"/>
              <a:t>המגע בסיכון (מייד לאחר הסרת הכפפות)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-69850" y="463550"/>
            <a:ext cx="36099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0" y="2476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4608513"/>
            <a:ext cx="8077200" cy="23082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e-IL" b="1" dirty="0">
                <a:solidFill>
                  <a:srgbClr val="000000"/>
                </a:solidFill>
              </a:rPr>
              <a:t>מצבים נכללים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א- </a:t>
            </a:r>
            <a:r>
              <a:rPr lang="he-IL" dirty="0"/>
              <a:t>בתום מגע בריריות או בעור פגוע (</a:t>
            </a:r>
            <a:r>
              <a:rPr lang="en-US" dirty="0"/>
              <a:t>non intact skin</a:t>
            </a:r>
            <a:r>
              <a:rPr lang="he-IL" dirty="0"/>
              <a:t>)</a:t>
            </a:r>
            <a:r>
              <a:rPr lang="he-IL" dirty="0">
                <a:solidFill>
                  <a:srgbClr val="000000"/>
                </a:solidFill>
              </a:rPr>
              <a:t>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ב- </a:t>
            </a:r>
            <a:r>
              <a:rPr lang="he-IL" dirty="0"/>
              <a:t>לאחר הזרקה מלעורית, לאחר החדרה של צנתר או נקז (צנתר כלי דם, צנתר לדרכי</a:t>
            </a:r>
          </a:p>
          <a:p>
            <a:pPr eaLnBrk="0" hangingPunct="0"/>
            <a:r>
              <a:rPr lang="he-IL" dirty="0"/>
              <a:t>    השתן, זונדה, נקז וכד'), לאחר פתיחה של מערכת חודרנית סגורה</a:t>
            </a:r>
            <a:r>
              <a:rPr lang="he-IL" dirty="0">
                <a:solidFill>
                  <a:srgbClr val="000000"/>
                </a:solidFill>
              </a:rPr>
              <a:t>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ג- </a:t>
            </a:r>
            <a:r>
              <a:rPr lang="he-IL" dirty="0"/>
              <a:t>לאחר שליפה של אביזר /מכשיר רפואי חודרני.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ד- </a:t>
            </a:r>
            <a:r>
              <a:rPr lang="he-IL" dirty="0"/>
              <a:t>לאחר מגע עם חבישה, תחבושת היגיינית, מפית אף וכד'</a:t>
            </a:r>
            <a:r>
              <a:rPr lang="he-IL" dirty="0">
                <a:solidFill>
                  <a:srgbClr val="000000"/>
                </a:solidFill>
              </a:rPr>
              <a:t>.</a:t>
            </a:r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ה - </a:t>
            </a:r>
            <a:r>
              <a:rPr lang="he-IL" dirty="0"/>
              <a:t>לאחר טיפול בדגימות ביולוגיות, הפרשות או נוזלי גוף, ניקוי משטחים וציוד מזוהמים בעין (כלי מיטה, סיר, חדר שירותים, שיניים תותבות, וכד')</a:t>
            </a:r>
          </a:p>
        </p:txBody>
      </p:sp>
      <p:pic>
        <p:nvPicPr>
          <p:cNvPr id="1229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988" y="1371600"/>
            <a:ext cx="429418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/>
              <a:t>4. אחרי מגע במטופל</a:t>
            </a:r>
            <a:endParaRPr lang="he-IL" smtClean="0"/>
          </a:p>
        </p:txBody>
      </p:sp>
      <p:sp>
        <p:nvSpPr>
          <p:cNvPr id="13315" name="מציין מיקום תוכן 2"/>
          <p:cNvSpPr>
            <a:spLocks noGrp="1"/>
          </p:cNvSpPr>
          <p:nvPr>
            <p:ph idx="1"/>
          </p:nvPr>
        </p:nvSpPr>
        <p:spPr>
          <a:xfrm>
            <a:off x="4038600" y="1600200"/>
            <a:ext cx="3810000" cy="3276600"/>
          </a:xfrm>
        </p:spPr>
        <p:txBody>
          <a:bodyPr/>
          <a:lstStyle/>
          <a:p>
            <a:pPr eaLnBrk="1" hangingPunct="1"/>
            <a:r>
              <a:rPr lang="he-IL" sz="2400" b="1" dirty="0" smtClean="0"/>
              <a:t>מדוע? </a:t>
            </a:r>
            <a:r>
              <a:rPr lang="he-IL" sz="2400" dirty="0" smtClean="0"/>
              <a:t>להגן על עצמך ועל הסביבה מפני מחוללי זיהום בגוף המטופל.</a:t>
            </a:r>
          </a:p>
          <a:p>
            <a:pPr eaLnBrk="1" hangingPunct="1"/>
            <a:r>
              <a:rPr lang="he-IL" sz="2400" dirty="0" smtClean="0"/>
              <a:t> </a:t>
            </a:r>
            <a:r>
              <a:rPr lang="he-IL" sz="2400" b="1" dirty="0" smtClean="0"/>
              <a:t>מתי? </a:t>
            </a:r>
            <a:r>
              <a:rPr lang="he-IL" sz="2400" dirty="0" smtClean="0"/>
              <a:t>נקה ידיים </a:t>
            </a:r>
            <a:r>
              <a:rPr lang="he-IL" sz="2400" b="1" dirty="0" smtClean="0"/>
              <a:t>מייד בתום </a:t>
            </a:r>
            <a:r>
              <a:rPr lang="he-IL" sz="2400" dirty="0" smtClean="0"/>
              <a:t>המגע במטופל, לפני עזיבתך את סביבת המטופל.</a:t>
            </a:r>
            <a:endParaRPr lang="en-US" sz="2400" dirty="0" smtClean="0"/>
          </a:p>
          <a:p>
            <a:pPr eaLnBrk="1" hangingPunct="1"/>
            <a:endParaRPr lang="he-IL" sz="2400" dirty="0" smtClean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108575" y="457200"/>
            <a:ext cx="26066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-69850" y="463550"/>
            <a:ext cx="36099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0" y="2476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4786313"/>
            <a:ext cx="8077200" cy="1755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e-IL" sz="1600" b="1" dirty="0">
                <a:solidFill>
                  <a:srgbClr val="000000"/>
                </a:solidFill>
              </a:rPr>
              <a:t>מצבים נכללים</a:t>
            </a:r>
            <a:endParaRPr lang="en-US" sz="1600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א- אחרי לחיצת יד של מטופל, או ליטוף של ילד/מטופל.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ב- אחרי סיוע למטופל בפעולות אישיות יומיומיות: תנועה, רחצה, התלבשות, אכילה וכד'.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ג- אחרי טיפול רפואי לא חודרני: קיבוע מסכת חמצן, עיסוי וכד'.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ד- אחרי בדיקה פיזיקאלית לא חודרנית: מדידת דופק, לחץ דם, האזנה לריאות, ביצוע א.ק.ג וכד'.</a:t>
            </a:r>
            <a:endParaRPr lang="he-IL" dirty="0"/>
          </a:p>
        </p:txBody>
      </p:sp>
      <p:pic>
        <p:nvPicPr>
          <p:cNvPr id="13322" name="תמונה 11"/>
          <p:cNvPicPr>
            <a:picLocks noChangeAspect="1" noChangeArrowheads="1"/>
          </p:cNvPicPr>
          <p:nvPr/>
        </p:nvPicPr>
        <p:blipFill>
          <a:blip r:embed="rId2" cstate="print"/>
          <a:srcRect l="9213" t="30853" r="5148"/>
          <a:stretch>
            <a:fillRect/>
          </a:stretch>
        </p:blipFill>
        <p:spPr bwMode="auto">
          <a:xfrm>
            <a:off x="0" y="11430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143000"/>
          </a:xfrm>
        </p:spPr>
        <p:txBody>
          <a:bodyPr/>
          <a:lstStyle/>
          <a:p>
            <a:pPr eaLnBrk="1" hangingPunct="1"/>
            <a:r>
              <a:rPr lang="he-IL" sz="4000" b="1" smtClean="0"/>
              <a:t>5. אחרי מגע בסביבת המטופל</a:t>
            </a:r>
            <a:endParaRPr lang="he-IL" sz="4000" smtClean="0"/>
          </a:p>
        </p:txBody>
      </p:sp>
      <p:sp>
        <p:nvSpPr>
          <p:cNvPr id="14339" name="מציין מיקום תוכן 2"/>
          <p:cNvSpPr>
            <a:spLocks noGrp="1"/>
          </p:cNvSpPr>
          <p:nvPr>
            <p:ph idx="1"/>
          </p:nvPr>
        </p:nvSpPr>
        <p:spPr>
          <a:xfrm>
            <a:off x="4038600" y="1219200"/>
            <a:ext cx="3810000" cy="3505200"/>
          </a:xfrm>
        </p:spPr>
        <p:txBody>
          <a:bodyPr/>
          <a:lstStyle/>
          <a:p>
            <a:pPr eaLnBrk="1" hangingPunct="1"/>
            <a:r>
              <a:rPr lang="he-IL" sz="2400" b="1" smtClean="0"/>
              <a:t>מדוע? </a:t>
            </a:r>
            <a:r>
              <a:rPr lang="he-IL" sz="2400" smtClean="0"/>
              <a:t>להגן על עצמך ועל הסביבה ממחוללי זיהום הנוכחים בגוף המטופל ועלולים לזהם משטחים וציוד.</a:t>
            </a:r>
          </a:p>
          <a:p>
            <a:pPr eaLnBrk="1" hangingPunct="1"/>
            <a:r>
              <a:rPr lang="he-IL" sz="2400" b="1" smtClean="0"/>
              <a:t>מתי? </a:t>
            </a:r>
            <a:r>
              <a:rPr lang="he-IL" sz="2400" smtClean="0"/>
              <a:t>נקה ידיים לאחר מגע בסביבת המטופל, ציוד ומשטחים, </a:t>
            </a:r>
            <a:r>
              <a:rPr lang="he-IL" sz="2400" b="1" smtClean="0"/>
              <a:t>גם אם לא היה מגע במטופל</a:t>
            </a:r>
            <a:r>
              <a:rPr lang="he-IL" sz="2400" smtClean="0"/>
              <a:t>.</a:t>
            </a:r>
            <a:endParaRPr lang="en-US" sz="2400" smtClean="0"/>
          </a:p>
          <a:p>
            <a:pPr eaLnBrk="1" hangingPunct="1"/>
            <a:endParaRPr lang="he-IL" sz="2400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108575" y="457200"/>
            <a:ext cx="26066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-69850" y="463550"/>
            <a:ext cx="36099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0" y="2476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4648200"/>
            <a:ext cx="8077200" cy="203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e-IL" b="1" dirty="0">
                <a:solidFill>
                  <a:srgbClr val="000000"/>
                </a:solidFill>
              </a:rPr>
              <a:t>מצבים נכללים</a:t>
            </a:r>
            <a:endParaRPr lang="en-US" dirty="0"/>
          </a:p>
          <a:p>
            <a:pPr eaLnBrk="0" hangingPunct="0">
              <a:buFontTx/>
              <a:buAutoNum type="hebrew2Minus"/>
            </a:pPr>
            <a:r>
              <a:rPr lang="he-IL" dirty="0" smtClean="0"/>
              <a:t> לאחר </a:t>
            </a:r>
            <a:r>
              <a:rPr lang="he-IL" dirty="0"/>
              <a:t>פעילות המערבת מגע בסביבת המטופל: החלפת מצעים (גם כאשר המטופל  </a:t>
            </a:r>
          </a:p>
          <a:p>
            <a:pPr eaLnBrk="0" hangingPunct="0"/>
            <a:r>
              <a:rPr lang="he-IL" dirty="0"/>
              <a:t>     </a:t>
            </a:r>
            <a:r>
              <a:rPr lang="he-IL" dirty="0" smtClean="0"/>
              <a:t>אינו </a:t>
            </a:r>
            <a:r>
              <a:rPr lang="he-IL" dirty="0"/>
              <a:t>במיטה), מגע בדפנות המיטה, טיפול בארונית וכד'</a:t>
            </a:r>
            <a:r>
              <a:rPr lang="he-IL" dirty="0">
                <a:solidFill>
                  <a:srgbClr val="000000"/>
                </a:solidFill>
              </a:rPr>
              <a:t>.</a:t>
            </a:r>
            <a:endParaRPr lang="en-US" dirty="0"/>
          </a:p>
          <a:p>
            <a:pPr eaLnBrk="0" hangingPunct="0">
              <a:buFontTx/>
              <a:buAutoNum type="hebrew2Minus" startAt="2"/>
            </a:pPr>
            <a:r>
              <a:rPr lang="he-IL" dirty="0" smtClean="0"/>
              <a:t> לאחר </a:t>
            </a:r>
            <a:r>
              <a:rPr lang="he-IL" dirty="0"/>
              <a:t>מגע באביזר או מכשיר רפואי </a:t>
            </a:r>
            <a:r>
              <a:rPr lang="he-IL" dirty="0" smtClean="0"/>
              <a:t>בסביבת </a:t>
            </a:r>
            <a:r>
              <a:rPr lang="he-IL" dirty="0"/>
              <a:t>המטופל: כיול קצב </a:t>
            </a:r>
            <a:r>
              <a:rPr lang="he-IL" dirty="0" smtClean="0"/>
              <a:t>עירוי</a:t>
            </a:r>
            <a:r>
              <a:rPr lang="he-IL" dirty="0"/>
              <a:t>, כיול מוניטור</a:t>
            </a:r>
          </a:p>
          <a:p>
            <a:pPr eaLnBrk="0" hangingPunct="0"/>
            <a:r>
              <a:rPr lang="he-IL" dirty="0"/>
              <a:t>     וכד'</a:t>
            </a:r>
            <a:r>
              <a:rPr lang="he-IL" dirty="0">
                <a:solidFill>
                  <a:srgbClr val="000000"/>
                </a:solidFill>
              </a:rPr>
              <a:t>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ג-  </a:t>
            </a:r>
            <a:r>
              <a:rPr lang="he-IL" dirty="0"/>
              <a:t>לאחר כל מגע אחר בסביבת המטופל כולל מגע מיותר במיטה, </a:t>
            </a:r>
            <a:r>
              <a:rPr lang="he-IL" dirty="0" err="1"/>
              <a:t>דפנותיה</a:t>
            </a:r>
            <a:r>
              <a:rPr lang="he-IL" dirty="0"/>
              <a:t>, ארונית וכד'</a:t>
            </a:r>
          </a:p>
          <a:p>
            <a:pPr eaLnBrk="0" hangingPunct="0"/>
            <a:r>
              <a:rPr lang="he-IL" dirty="0"/>
              <a:t>    (לצורך "משענת" של המטפל)</a:t>
            </a:r>
            <a:r>
              <a:rPr lang="he-IL" dirty="0">
                <a:solidFill>
                  <a:srgbClr val="000000"/>
                </a:solidFill>
              </a:rPr>
              <a:t>.</a:t>
            </a:r>
            <a:endParaRPr lang="he-IL" dirty="0"/>
          </a:p>
        </p:txBody>
      </p:sp>
      <p:pic>
        <p:nvPicPr>
          <p:cNvPr id="1434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2667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7" name="Group 12"/>
          <p:cNvGrpSpPr>
            <a:grpSpLocks/>
          </p:cNvGrpSpPr>
          <p:nvPr/>
        </p:nvGrpSpPr>
        <p:grpSpPr bwMode="auto">
          <a:xfrm>
            <a:off x="2057400" y="3581400"/>
            <a:ext cx="2189163" cy="952500"/>
            <a:chOff x="12346" y="6384"/>
            <a:chExt cx="2567" cy="1142"/>
          </a:xfrm>
        </p:grpSpPr>
        <p:pic>
          <p:nvPicPr>
            <p:cNvPr id="14348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46" y="6384"/>
              <a:ext cx="2448" cy="1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9" name="Text Box 14"/>
            <p:cNvSpPr txBox="1">
              <a:spLocks noChangeArrowheads="1"/>
            </p:cNvSpPr>
            <p:nvPr/>
          </p:nvSpPr>
          <p:spPr bwMode="auto">
            <a:xfrm>
              <a:off x="14491" y="6749"/>
              <a:ext cx="422" cy="18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lnSpc>
                  <a:spcPct val="71000"/>
                </a:lnSpc>
              </a:pPr>
              <a:r>
                <a:rPr lang="he-IL" sz="1200" b="1">
                  <a:solidFill>
                    <a:srgbClr val="000000"/>
                  </a:solidFill>
                </a:rPr>
                <a:t>אחרי</a:t>
              </a:r>
              <a:endParaRPr lang="he-IL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תמונה 2" descr="2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341438"/>
            <a:ext cx="39116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539750" y="620713"/>
            <a:ext cx="6624638" cy="56435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732588" y="2276475"/>
            <a:ext cx="1981200" cy="1684338"/>
          </a:xfrm>
          <a:prstGeom prst="rightArrow">
            <a:avLst>
              <a:gd name="adj1" fmla="val 50000"/>
              <a:gd name="adj2" fmla="val 29406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2200" b="1" dirty="0">
                <a:solidFill>
                  <a:srgbClr val="0F243E"/>
                </a:solidFill>
                <a:ea typeface="Arial" pitchFamily="34" charset="0"/>
              </a:rPr>
              <a:t>אחרי</a:t>
            </a:r>
            <a:r>
              <a:rPr lang="he-IL" sz="2200" b="1" dirty="0">
                <a:solidFill>
                  <a:srgbClr val="C00000"/>
                </a:solidFill>
                <a:ea typeface="Arial" pitchFamily="34" charset="0"/>
              </a:rPr>
              <a:t> </a:t>
            </a:r>
            <a:r>
              <a:rPr lang="he-IL" sz="2200" b="1" dirty="0">
                <a:solidFill>
                  <a:srgbClr val="0F243E"/>
                </a:solidFill>
                <a:ea typeface="Arial" pitchFamily="34" charset="0"/>
              </a:rPr>
              <a:t>מגע </a:t>
            </a:r>
            <a:r>
              <a:rPr lang="he-IL" sz="2200" b="1" dirty="0">
                <a:solidFill>
                  <a:srgbClr val="C00000"/>
                </a:solidFill>
                <a:ea typeface="Arial" pitchFamily="34" charset="0"/>
              </a:rPr>
              <a:t>במטופל</a:t>
            </a:r>
          </a:p>
          <a:p>
            <a:pPr>
              <a:defRPr/>
            </a:pPr>
            <a:endParaRPr lang="he-IL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732588" y="4724400"/>
            <a:ext cx="2411412" cy="1866900"/>
          </a:xfrm>
          <a:prstGeom prst="rightArrow">
            <a:avLst>
              <a:gd name="adj1" fmla="val 50000"/>
              <a:gd name="adj2" fmla="val 30570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2200" b="1" dirty="0">
                <a:solidFill>
                  <a:srgbClr val="0F243E"/>
                </a:solidFill>
                <a:ea typeface="Arial" pitchFamily="34" charset="0"/>
              </a:rPr>
              <a:t>אחרי מגע</a:t>
            </a:r>
            <a:endParaRPr lang="en-US" sz="2200" b="1" dirty="0">
              <a:solidFill>
                <a:srgbClr val="C00000"/>
              </a:solidFill>
              <a:ea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he-IL" sz="2200" b="1" dirty="0">
                <a:solidFill>
                  <a:srgbClr val="C00000"/>
                </a:solidFill>
                <a:ea typeface="Arial" pitchFamily="34" charset="0"/>
              </a:rPr>
              <a:t>בסביבת המטופל</a:t>
            </a:r>
            <a:endParaRPr lang="he-IL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9388" y="2636838"/>
            <a:ext cx="1981200" cy="1609725"/>
          </a:xfrm>
          <a:prstGeom prst="rightArrow">
            <a:avLst>
              <a:gd name="adj1" fmla="val 50000"/>
              <a:gd name="adj2" fmla="val 30769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2200" b="1">
                <a:solidFill>
                  <a:srgbClr val="0F243E"/>
                </a:solidFill>
                <a:ea typeface="Arial" pitchFamily="34" charset="0"/>
              </a:rPr>
              <a:t>לפני מגע</a:t>
            </a:r>
          </a:p>
          <a:p>
            <a:pPr algn="ctr">
              <a:spcAft>
                <a:spcPts val="1000"/>
              </a:spcAft>
              <a:defRPr/>
            </a:pPr>
            <a:r>
              <a:rPr lang="he-IL" sz="2200" b="1">
                <a:solidFill>
                  <a:srgbClr val="C00000"/>
                </a:solidFill>
                <a:ea typeface="Arial" pitchFamily="34" charset="0"/>
              </a:rPr>
              <a:t> במטופל</a:t>
            </a:r>
            <a:endParaRPr lang="he-IL"/>
          </a:p>
        </p:txBody>
      </p:sp>
      <p:sp>
        <p:nvSpPr>
          <p:cNvPr id="10" name="חץ מעוקל למטה 9"/>
          <p:cNvSpPr/>
          <p:nvPr/>
        </p:nvSpPr>
        <p:spPr>
          <a:xfrm rot="10800000">
            <a:off x="1908175" y="5373688"/>
            <a:ext cx="3095625" cy="1295400"/>
          </a:xfrm>
          <a:prstGeom prst="curvedDownArrow">
            <a:avLst>
              <a:gd name="adj1" fmla="val 50000"/>
              <a:gd name="adj2" fmla="val 64380"/>
              <a:gd name="adj3" fmla="val 264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2700338" y="5157788"/>
            <a:ext cx="16557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200" b="1">
                <a:solidFill>
                  <a:srgbClr val="0F243E"/>
                </a:solidFill>
              </a:rPr>
              <a:t>אחרי סיכון</a:t>
            </a:r>
          </a:p>
          <a:p>
            <a:pPr algn="ctr"/>
            <a:r>
              <a:rPr lang="he-IL" sz="2200" b="1">
                <a:solidFill>
                  <a:srgbClr val="C00000"/>
                </a:solidFill>
              </a:rPr>
              <a:t>חשיפה </a:t>
            </a:r>
          </a:p>
          <a:p>
            <a:pPr algn="ctr"/>
            <a:r>
              <a:rPr lang="he-IL" sz="2200" b="1">
                <a:solidFill>
                  <a:srgbClr val="C00000"/>
                </a:solidFill>
              </a:rPr>
              <a:t>לנוזלי גוף</a:t>
            </a:r>
            <a:endParaRPr lang="en-US" sz="2200" b="1">
              <a:solidFill>
                <a:srgbClr val="C00000"/>
              </a:solidFill>
            </a:endParaRPr>
          </a:p>
        </p:txBody>
      </p:sp>
      <p:sp>
        <p:nvSpPr>
          <p:cNvPr id="12" name="חץ מעוקל למעלה 11"/>
          <p:cNvSpPr/>
          <p:nvPr/>
        </p:nvSpPr>
        <p:spPr>
          <a:xfrm rot="10800000">
            <a:off x="2484438" y="333375"/>
            <a:ext cx="3095625" cy="935038"/>
          </a:xfrm>
          <a:prstGeom prst="curvedUpArrow">
            <a:avLst>
              <a:gd name="adj1" fmla="val 69678"/>
              <a:gd name="adj2" fmla="val 78843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8" name="TextBox 12"/>
          <p:cNvSpPr txBox="1">
            <a:spLocks noChangeArrowheads="1"/>
          </p:cNvSpPr>
          <p:nvPr/>
        </p:nvSpPr>
        <p:spPr bwMode="auto">
          <a:xfrm>
            <a:off x="3276600" y="549275"/>
            <a:ext cx="13668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2200" b="1">
                <a:solidFill>
                  <a:srgbClr val="0F243E"/>
                </a:solidFill>
              </a:rPr>
              <a:t>לפני מגע</a:t>
            </a:r>
          </a:p>
          <a:p>
            <a:r>
              <a:rPr lang="he-IL" sz="2200" b="1">
                <a:solidFill>
                  <a:srgbClr val="C00000"/>
                </a:solidFill>
              </a:rPr>
              <a:t>נקי/אספטי</a:t>
            </a:r>
            <a:endParaRPr lang="en-US" sz="2200" b="1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250" y="3141663"/>
            <a:ext cx="360363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775" y="620713"/>
            <a:ext cx="360363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72450" y="2781300"/>
            <a:ext cx="360363" cy="6461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75688" y="5373688"/>
            <a:ext cx="360362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513" y="5516563"/>
            <a:ext cx="360362" cy="6477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6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5013325"/>
            <a:ext cx="12715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title"/>
          </p:nvPr>
        </p:nvSpPr>
        <p:spPr>
          <a:xfrm>
            <a:off x="0" y="274638"/>
            <a:ext cx="8001000" cy="1143000"/>
          </a:xfrm>
        </p:spPr>
        <p:txBody>
          <a:bodyPr/>
          <a:lstStyle/>
          <a:p>
            <a:pPr algn="ctr" eaLnBrk="1" hangingPunct="1"/>
            <a:r>
              <a:rPr lang="he-IL" sz="4000" b="1" smtClean="0"/>
              <a:t>היגיינת ידיים ושימוש בכפפות</a:t>
            </a:r>
            <a:endParaRPr lang="he-IL" sz="4000" smtClean="0"/>
          </a:p>
        </p:txBody>
      </p:sp>
      <p:sp>
        <p:nvSpPr>
          <p:cNvPr id="1536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8001000" cy="5257800"/>
          </a:xfrm>
        </p:spPr>
        <p:txBody>
          <a:bodyPr/>
          <a:lstStyle/>
          <a:p>
            <a:pPr eaLnBrk="1" hangingPunct="1"/>
            <a:r>
              <a:rPr lang="he-IL" smtClean="0"/>
              <a:t>השימוש בכפפות אינו תחליף להיגיינת ידיים.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יש לבצע היגיינת ידיים בהתאם לאינדיקציה המתאימה </a:t>
            </a:r>
            <a:r>
              <a:rPr lang="he-IL" b="1" smtClean="0"/>
              <a:t>לניקוי הידיים ממחוללי זיהום ("5 הרגעים"), </a:t>
            </a:r>
            <a:r>
              <a:rPr lang="he-IL" smtClean="0"/>
              <a:t>בלי קשר לאינדיקציה לשימוש בכפפות (בהתאם לאמצעי זהירות שגרתיים או אמצעים לבידוד מגע).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143000"/>
          </a:xfrm>
        </p:spPr>
        <p:txBody>
          <a:bodyPr/>
          <a:lstStyle/>
          <a:p>
            <a:pPr algn="ctr" eaLnBrk="1" hangingPunct="1"/>
            <a:r>
              <a:rPr lang="he-IL" sz="4000" b="1" smtClean="0"/>
              <a:t>היגיינת ידיים ושימוש בכפפות</a:t>
            </a:r>
            <a:endParaRPr lang="he-IL" sz="4000" smtClean="0"/>
          </a:p>
        </p:txBody>
      </p:sp>
      <p:sp>
        <p:nvSpPr>
          <p:cNvPr id="16387" name="מציין מיקום תוכן 2"/>
          <p:cNvSpPr>
            <a:spLocks noGrp="1"/>
          </p:cNvSpPr>
          <p:nvPr>
            <p:ph idx="1"/>
          </p:nvPr>
        </p:nvSpPr>
        <p:spPr>
          <a:xfrm>
            <a:off x="0" y="1066800"/>
            <a:ext cx="8001000" cy="5791200"/>
          </a:xfrm>
        </p:spPr>
        <p:txBody>
          <a:bodyPr/>
          <a:lstStyle/>
          <a:p>
            <a:pPr eaLnBrk="1" hangingPunct="1"/>
            <a:r>
              <a:rPr lang="he-IL" smtClean="0"/>
              <a:t>לצורך היגיינת ידיים, יש להסיר כפפות גם אם יש לעטות זוג נוסף בהמשך הפעילות.</a:t>
            </a:r>
          </a:p>
          <a:p>
            <a:pPr eaLnBrk="1" hangingPunct="1">
              <a:buFontTx/>
              <a:buNone/>
            </a:pPr>
            <a:r>
              <a:rPr lang="he-IL" smtClean="0"/>
              <a:t> </a:t>
            </a:r>
          </a:p>
          <a:p>
            <a:pPr eaLnBrk="1" hangingPunct="1"/>
            <a:r>
              <a:rPr lang="he-IL" smtClean="0"/>
              <a:t>מחוללי זיהום נישאים על כפפות. לכן, מייד לאחר הסרת הכפפות יש לבצע היגיינת ידיים.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smtClean="0"/>
              <a:t>יש לעטות כפפות רק כחלק מאמצעי זהירות שגרתיים ואמצעים לבידוד מגע. </a:t>
            </a:r>
            <a:r>
              <a:rPr lang="he-IL" b="1" smtClean="0"/>
              <a:t>שימוש מיותר מעלה את הסיכון להעברת מחוללי זיהום.</a:t>
            </a:r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228600"/>
            <a:ext cx="2971800" cy="461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2400" b="1" dirty="0">
                <a:solidFill>
                  <a:schemeClr val="tx2">
                    <a:lumMod val="75000"/>
                  </a:schemeClr>
                </a:solidFill>
              </a:rPr>
              <a:t>פירמידת הכפפות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3505200" cy="8302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he-IL" sz="2400" b="1" dirty="0">
                <a:solidFill>
                  <a:schemeClr val="tx2">
                    <a:lumMod val="75000"/>
                  </a:schemeClr>
                </a:solidFill>
              </a:rPr>
              <a:t>מתי לעטות כפפות ומתי לא?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תודה על ההקשבה</a:t>
            </a:r>
            <a:endParaRPr lang="he-IL" b="1" dirty="0"/>
          </a:p>
        </p:txBody>
      </p:sp>
      <p:pic>
        <p:nvPicPr>
          <p:cNvPr id="4" name="Picture 2" descr="http://blog.tapuz.co.il/160483/images/271900_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1691481"/>
            <a:ext cx="635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מדוע לבצע היגיינת ידיים?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066800"/>
            <a:ext cx="7696200" cy="5791200"/>
          </a:xfrm>
        </p:spPr>
        <p:txBody>
          <a:bodyPr/>
          <a:lstStyle/>
          <a:p>
            <a:pPr eaLnBrk="1" hangingPunct="1"/>
            <a:r>
              <a:rPr lang="he-IL" smtClean="0"/>
              <a:t>אלפי בני אדם ברחבי העולם מתים מזיהומים הקשורים במוסדות רפואיים מדי יום.</a:t>
            </a:r>
          </a:p>
          <a:p>
            <a:pPr eaLnBrk="1" hangingPunct="1"/>
            <a:endParaRPr lang="he-IL" smtClean="0"/>
          </a:p>
          <a:p>
            <a:pPr eaLnBrk="1" hangingPunct="1"/>
            <a:r>
              <a:rPr lang="he-IL" b="1" smtClean="0"/>
              <a:t>ידיים </a:t>
            </a:r>
            <a:r>
              <a:rPr lang="he-IL" smtClean="0"/>
              <a:t>הן הנתיב העיקרי להעברת מחוללי זיהום במהלך טיפול רפואי.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he-IL" smtClean="0"/>
              <a:t>לכן, </a:t>
            </a:r>
            <a:r>
              <a:rPr lang="he-IL" b="1" smtClean="0"/>
              <a:t>היגיינת ידיים </a:t>
            </a:r>
            <a:r>
              <a:rPr lang="he-IL" smtClean="0"/>
              <a:t>הינה האמצעי היעיל ביותר למניעה של העברת מחוללי זיהום במוסדות רפואיים.</a:t>
            </a:r>
            <a:endParaRPr lang="en-US" smtClean="0"/>
          </a:p>
          <a:p>
            <a:pPr eaLnBrk="1" hangingPunct="1"/>
            <a:endParaRPr lang="he-I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274638"/>
            <a:ext cx="7924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על מי לבצע היגיינת ידיים?</a:t>
            </a:r>
            <a:endParaRPr lang="he-I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8001000" cy="5257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e-IL" smtClean="0"/>
              <a:t>כל עובד בריאות, או אדם המטפל ישירות או בעקיפין במטופל חייב להבין את הצורך בהיגיינת ידיים ולבצעה בטכניקה ובעיתוי הנכונים.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כיצד עלינו לחטא ידיים?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31241"/>
            <a:ext cx="6324600" cy="539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כיצד עלינו לרחוץ ידיים?</a:t>
            </a:r>
            <a:endParaRPr lang="he-IL" b="1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05919"/>
            <a:ext cx="5943600" cy="5589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תמונה 2" descr="22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341438"/>
            <a:ext cx="39116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539750" y="620713"/>
            <a:ext cx="6624638" cy="56435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732588" y="2276475"/>
            <a:ext cx="1981200" cy="1684338"/>
          </a:xfrm>
          <a:prstGeom prst="rightArrow">
            <a:avLst>
              <a:gd name="adj1" fmla="val 50000"/>
              <a:gd name="adj2" fmla="val 29406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2200" b="1" dirty="0">
                <a:solidFill>
                  <a:srgbClr val="0F243E"/>
                </a:solidFill>
                <a:ea typeface="Arial" pitchFamily="34" charset="0"/>
              </a:rPr>
              <a:t>אחרי</a:t>
            </a:r>
            <a:r>
              <a:rPr lang="he-IL" sz="2200" b="1" dirty="0">
                <a:solidFill>
                  <a:srgbClr val="C00000"/>
                </a:solidFill>
                <a:ea typeface="Arial" pitchFamily="34" charset="0"/>
              </a:rPr>
              <a:t> </a:t>
            </a:r>
            <a:r>
              <a:rPr lang="he-IL" sz="2200" b="1" dirty="0">
                <a:solidFill>
                  <a:srgbClr val="0F243E"/>
                </a:solidFill>
                <a:ea typeface="Arial" pitchFamily="34" charset="0"/>
              </a:rPr>
              <a:t>מגע </a:t>
            </a:r>
            <a:r>
              <a:rPr lang="he-IL" sz="2200" b="1" dirty="0">
                <a:solidFill>
                  <a:srgbClr val="C00000"/>
                </a:solidFill>
                <a:ea typeface="Arial" pitchFamily="34" charset="0"/>
              </a:rPr>
              <a:t>במטופל</a:t>
            </a:r>
          </a:p>
          <a:p>
            <a:pPr>
              <a:defRPr/>
            </a:pPr>
            <a:endParaRPr lang="he-IL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732588" y="4724400"/>
            <a:ext cx="2411412" cy="1866900"/>
          </a:xfrm>
          <a:prstGeom prst="rightArrow">
            <a:avLst>
              <a:gd name="adj1" fmla="val 50000"/>
              <a:gd name="adj2" fmla="val 30570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2200" b="1" dirty="0">
                <a:solidFill>
                  <a:srgbClr val="0F243E"/>
                </a:solidFill>
                <a:ea typeface="Arial" pitchFamily="34" charset="0"/>
              </a:rPr>
              <a:t>אחרי מגע</a:t>
            </a:r>
            <a:endParaRPr lang="en-US" sz="2200" b="1" dirty="0">
              <a:solidFill>
                <a:srgbClr val="C00000"/>
              </a:solidFill>
              <a:ea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he-IL" sz="2200" b="1" dirty="0">
                <a:solidFill>
                  <a:srgbClr val="C00000"/>
                </a:solidFill>
                <a:ea typeface="Arial" pitchFamily="34" charset="0"/>
              </a:rPr>
              <a:t>בסביבת המטופל</a:t>
            </a:r>
            <a:endParaRPr lang="he-IL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9388" y="2636838"/>
            <a:ext cx="1981200" cy="1609725"/>
          </a:xfrm>
          <a:prstGeom prst="rightArrow">
            <a:avLst>
              <a:gd name="adj1" fmla="val 50000"/>
              <a:gd name="adj2" fmla="val 30769"/>
            </a:avLst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2200" b="1">
                <a:solidFill>
                  <a:srgbClr val="0F243E"/>
                </a:solidFill>
                <a:ea typeface="Arial" pitchFamily="34" charset="0"/>
              </a:rPr>
              <a:t>לפני מגע</a:t>
            </a:r>
          </a:p>
          <a:p>
            <a:pPr algn="ctr">
              <a:spcAft>
                <a:spcPts val="1000"/>
              </a:spcAft>
              <a:defRPr/>
            </a:pPr>
            <a:r>
              <a:rPr lang="he-IL" sz="2200" b="1">
                <a:solidFill>
                  <a:srgbClr val="C00000"/>
                </a:solidFill>
                <a:ea typeface="Arial" pitchFamily="34" charset="0"/>
              </a:rPr>
              <a:t> במטופל</a:t>
            </a:r>
            <a:endParaRPr lang="he-IL"/>
          </a:p>
        </p:txBody>
      </p:sp>
      <p:sp>
        <p:nvSpPr>
          <p:cNvPr id="10" name="חץ מעוקל למטה 9"/>
          <p:cNvSpPr/>
          <p:nvPr/>
        </p:nvSpPr>
        <p:spPr>
          <a:xfrm rot="10800000">
            <a:off x="1908175" y="5373688"/>
            <a:ext cx="3095625" cy="1295400"/>
          </a:xfrm>
          <a:prstGeom prst="curvedDownArrow">
            <a:avLst>
              <a:gd name="adj1" fmla="val 50000"/>
              <a:gd name="adj2" fmla="val 64380"/>
              <a:gd name="adj3" fmla="val 264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2700338" y="5157788"/>
            <a:ext cx="16557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200" b="1">
                <a:solidFill>
                  <a:srgbClr val="0F243E"/>
                </a:solidFill>
              </a:rPr>
              <a:t>אחרי סיכון</a:t>
            </a:r>
          </a:p>
          <a:p>
            <a:pPr algn="ctr"/>
            <a:r>
              <a:rPr lang="he-IL" sz="2200" b="1">
                <a:solidFill>
                  <a:srgbClr val="C00000"/>
                </a:solidFill>
              </a:rPr>
              <a:t>חשיפה </a:t>
            </a:r>
          </a:p>
          <a:p>
            <a:pPr algn="ctr"/>
            <a:r>
              <a:rPr lang="he-IL" sz="2200" b="1">
                <a:solidFill>
                  <a:srgbClr val="C00000"/>
                </a:solidFill>
              </a:rPr>
              <a:t>לנוזלי גוף</a:t>
            </a:r>
            <a:endParaRPr lang="en-US" sz="2200" b="1">
              <a:solidFill>
                <a:srgbClr val="C00000"/>
              </a:solidFill>
            </a:endParaRPr>
          </a:p>
        </p:txBody>
      </p:sp>
      <p:sp>
        <p:nvSpPr>
          <p:cNvPr id="12" name="חץ מעוקל למעלה 11"/>
          <p:cNvSpPr/>
          <p:nvPr/>
        </p:nvSpPr>
        <p:spPr>
          <a:xfrm rot="10800000">
            <a:off x="2484438" y="333375"/>
            <a:ext cx="3095625" cy="935038"/>
          </a:xfrm>
          <a:prstGeom prst="curvedUpArrow">
            <a:avLst>
              <a:gd name="adj1" fmla="val 69678"/>
              <a:gd name="adj2" fmla="val 78843"/>
              <a:gd name="adj3" fmla="val 25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8" name="TextBox 12"/>
          <p:cNvSpPr txBox="1">
            <a:spLocks noChangeArrowheads="1"/>
          </p:cNvSpPr>
          <p:nvPr/>
        </p:nvSpPr>
        <p:spPr bwMode="auto">
          <a:xfrm>
            <a:off x="3276600" y="549275"/>
            <a:ext cx="13668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2200" b="1">
                <a:solidFill>
                  <a:srgbClr val="0F243E"/>
                </a:solidFill>
              </a:rPr>
              <a:t>לפני מגע</a:t>
            </a:r>
          </a:p>
          <a:p>
            <a:r>
              <a:rPr lang="he-IL" sz="2200" b="1">
                <a:solidFill>
                  <a:srgbClr val="C00000"/>
                </a:solidFill>
              </a:rPr>
              <a:t>נקי/אספטי</a:t>
            </a:r>
            <a:endParaRPr lang="en-US" sz="2200" b="1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250" y="3141663"/>
            <a:ext cx="360363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775" y="620713"/>
            <a:ext cx="360363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72450" y="2781300"/>
            <a:ext cx="360363" cy="6461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75688" y="5373688"/>
            <a:ext cx="360362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513" y="5516563"/>
            <a:ext cx="360362" cy="6477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6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5013325"/>
            <a:ext cx="12715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כותרת 1"/>
          <p:cNvSpPr>
            <a:spLocks noGrp="1"/>
          </p:cNvSpPr>
          <p:nvPr>
            <p:ph type="title"/>
          </p:nvPr>
        </p:nvSpPr>
        <p:spPr>
          <a:xfrm>
            <a:off x="533400" y="0"/>
            <a:ext cx="7315200" cy="1143000"/>
          </a:xfrm>
        </p:spPr>
        <p:txBody>
          <a:bodyPr/>
          <a:lstStyle/>
          <a:p>
            <a:pPr algn="ctr" eaLnBrk="1" hangingPunct="1"/>
            <a:r>
              <a:rPr lang="he-IL" b="1" smtClean="0"/>
              <a:t>הגדרות</a:t>
            </a:r>
          </a:p>
        </p:txBody>
      </p:sp>
      <p:sp>
        <p:nvSpPr>
          <p:cNvPr id="8195" name="מציין מיקום תוכן 2"/>
          <p:cNvSpPr>
            <a:spLocks noGrp="1"/>
          </p:cNvSpPr>
          <p:nvPr>
            <p:ph idx="1"/>
          </p:nvPr>
        </p:nvSpPr>
        <p:spPr>
          <a:xfrm>
            <a:off x="0" y="1066800"/>
            <a:ext cx="8077200" cy="5791200"/>
          </a:xfrm>
        </p:spPr>
        <p:txBody>
          <a:bodyPr/>
          <a:lstStyle/>
          <a:p>
            <a:pPr eaLnBrk="1" hangingPunct="1"/>
            <a:r>
              <a:rPr lang="he-IL" u="sng" dirty="0" smtClean="0"/>
              <a:t>אינדיקציה להיגיינת ידיים</a:t>
            </a:r>
            <a:r>
              <a:rPr lang="he-IL" dirty="0" smtClean="0"/>
              <a:t>: מצב ("רגע") במהלך הטיפול הרפואי בו יש לבצע היגיינת ידיים כדי למנוע העברה של מחוללי זיהום ו/או זיהום.</a:t>
            </a:r>
          </a:p>
          <a:p>
            <a:pPr eaLnBrk="1" hangingPunct="1"/>
            <a:r>
              <a:rPr lang="he-IL" u="sng" dirty="0" smtClean="0"/>
              <a:t>אתר קריטי</a:t>
            </a:r>
            <a:r>
              <a:rPr lang="he-IL" dirty="0" smtClean="0"/>
              <a:t>: אתר קריטי קשור בסיכון לזיהום. כולל: אתר גוף או מכשיר/ אביזר רפואי שיש להגן עליו ממחוללי זיהום (אתר קריטי בסיכון לזיהום של המטופל; ואתר גוף או מכשיר רפואי העלולים להביא לחשיפה של הידיים לנוזלי גוף או מחוללים הנישאים בדם).</a:t>
            </a:r>
            <a:endParaRPr lang="he-IL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הגדרות</a:t>
            </a:r>
          </a:p>
        </p:txBody>
      </p:sp>
      <p:sp>
        <p:nvSpPr>
          <p:cNvPr id="9219" name="מציין מיקום תוכן 2"/>
          <p:cNvSpPr>
            <a:spLocks noGrp="1"/>
          </p:cNvSpPr>
          <p:nvPr>
            <p:ph idx="1"/>
          </p:nvPr>
        </p:nvSpPr>
        <p:spPr>
          <a:xfrm>
            <a:off x="0" y="1524000"/>
            <a:ext cx="8001000" cy="5334000"/>
          </a:xfrm>
        </p:spPr>
        <p:txBody>
          <a:bodyPr/>
          <a:lstStyle/>
          <a:p>
            <a:pPr eaLnBrk="1" hangingPunct="1"/>
            <a:r>
              <a:rPr lang="he-IL" u="sng" smtClean="0"/>
              <a:t>מגע נקי / אספטי</a:t>
            </a:r>
            <a:r>
              <a:rPr lang="he-IL" smtClean="0"/>
              <a:t>: פעילות הכוללת מגע ישיר או בלתי ישיר בריריות, עור לא שלם או מכשיר רפואי חודרני בה הידיים צריכות להיות נקיות לחלוטין ממחוללי זיהום.</a:t>
            </a:r>
          </a:p>
          <a:p>
            <a:pPr eaLnBrk="1" hangingPunct="1"/>
            <a:r>
              <a:rPr lang="he-IL" u="sng" smtClean="0"/>
              <a:t>סביבת המטופל</a:t>
            </a:r>
            <a:r>
              <a:rPr lang="he-IL" smtClean="0"/>
              <a:t>: כוללת את עורו השלם של המטופל והמשטחים הסמוכים וציוד במגע ישיר ובלתי ישיר עם המטופל. סביבת המטופל מזדהמת במהירות במחוללים שמקורם במטופל ומנוקה בין מטופלים.</a:t>
            </a:r>
            <a:endParaRPr lang="he-IL" u="sng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b="1" smtClean="0"/>
              <a:t>1. לפני מגע במטופל</a:t>
            </a:r>
            <a:endParaRPr lang="he-IL" smtClean="0"/>
          </a:p>
        </p:txBody>
      </p:sp>
      <p:sp>
        <p:nvSpPr>
          <p:cNvPr id="10243" name="מציין מיקום תוכן 2"/>
          <p:cNvSpPr>
            <a:spLocks noGrp="1"/>
          </p:cNvSpPr>
          <p:nvPr>
            <p:ph idx="1"/>
          </p:nvPr>
        </p:nvSpPr>
        <p:spPr>
          <a:xfrm>
            <a:off x="4114800" y="1371600"/>
            <a:ext cx="3810000" cy="3505200"/>
          </a:xfrm>
        </p:spPr>
        <p:txBody>
          <a:bodyPr/>
          <a:lstStyle/>
          <a:p>
            <a:pPr eaLnBrk="1" hangingPunct="1"/>
            <a:r>
              <a:rPr lang="he-IL" sz="2400" b="1" smtClean="0"/>
              <a:t>מדוע? </a:t>
            </a:r>
            <a:r>
              <a:rPr lang="he-IL" sz="2400" smtClean="0"/>
              <a:t>להגן על המטופל מפני התנחלות חיידקים (קולוניזציה) או זיהום אקסוגני במחוללי זיהום הנישאים על הידיים. </a:t>
            </a:r>
          </a:p>
          <a:p>
            <a:pPr eaLnBrk="1" hangingPunct="1"/>
            <a:r>
              <a:rPr lang="he-IL" sz="2400" b="1" smtClean="0"/>
              <a:t>מתי? </a:t>
            </a:r>
            <a:r>
              <a:rPr lang="he-IL" sz="2400" smtClean="0"/>
              <a:t>נקה ידיים </a:t>
            </a:r>
            <a:r>
              <a:rPr lang="he-IL" sz="2400" b="1" smtClean="0"/>
              <a:t>מייד לפני </a:t>
            </a:r>
            <a:r>
              <a:rPr lang="he-IL" sz="2400" smtClean="0"/>
              <a:t>המגע במטופל.</a:t>
            </a:r>
            <a:endParaRPr lang="en-US" sz="2400" smtClean="0"/>
          </a:p>
          <a:p>
            <a:pPr eaLnBrk="1" hangingPunct="1"/>
            <a:endParaRPr lang="he-IL" sz="2400" smtClean="0"/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39401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108575" y="457200"/>
            <a:ext cx="26066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-69850" y="463550"/>
            <a:ext cx="36099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2476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Garamond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5103813"/>
            <a:ext cx="7848600" cy="17541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e-IL" b="1" dirty="0">
                <a:solidFill>
                  <a:srgbClr val="000000"/>
                </a:solidFill>
              </a:rPr>
              <a:t>מצבים נכללים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א- לפני לחיצת יד של מטופל, או ליטוף של ילד/מטופל.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ב- לפני סיוע למטופל בפעולות אישיות יומיומיות: תנועה, רחצה, התלבשות, אכילה וכד'.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ג- לפני טיפול רפואי לא חודרני: קיבוע מסכת חמצן, עיסוי וכד'.</a:t>
            </a:r>
            <a:endParaRPr lang="en-US" dirty="0"/>
          </a:p>
          <a:p>
            <a:pPr eaLnBrk="0" hangingPunct="0"/>
            <a:r>
              <a:rPr lang="he-IL" dirty="0">
                <a:solidFill>
                  <a:srgbClr val="000000"/>
                </a:solidFill>
              </a:rPr>
              <a:t>ד- לפני בדיקה פיזיקאלית לא חודרנית: מדידת דופק, לחץ דם, האזנה לריאות, ביצוע א.ק.ג וכד'.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</p:bldLst>
  </p:timing>
</p:sld>
</file>

<file path=ppt/theme/theme1.xml><?xml version="1.0" encoding="utf-8"?>
<a:theme xmlns:a="http://schemas.openxmlformats.org/drawingml/2006/main" name="PressedLeaves_TP10069048">
  <a:themeElements>
    <a:clrScheme name="Default Design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תבנית עיצוב - עלים מיובשים</Template>
  <TotalTime>345</TotalTime>
  <Words>1203</Words>
  <Application>Microsoft Office PowerPoint</Application>
  <PresentationFormat>‫הצגה על המסך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PressedLeaves_TP10069048</vt:lpstr>
      <vt:lpstr>היגיינת ידיים מדוע, כיצד ומתי?</vt:lpstr>
      <vt:lpstr>מדוע לבצע היגיינת ידיים?</vt:lpstr>
      <vt:lpstr>על מי לבצע היגיינת ידיים?</vt:lpstr>
      <vt:lpstr>כיצד עלינו לחטא ידיים?</vt:lpstr>
      <vt:lpstr>כיצד עלינו לרחוץ ידיים?</vt:lpstr>
      <vt:lpstr>שקופית 6</vt:lpstr>
      <vt:lpstr>הגדרות</vt:lpstr>
      <vt:lpstr>הגדרות</vt:lpstr>
      <vt:lpstr>1. לפני מגע במטופל</vt:lpstr>
      <vt:lpstr>2. לפני מגע נקי / אספטי</vt:lpstr>
      <vt:lpstr>3. אחרי סיכון חשיפה לנוזלי גוף</vt:lpstr>
      <vt:lpstr>4. אחרי מגע במטופל</vt:lpstr>
      <vt:lpstr>5. אחרי מגע בסביבת המטופל</vt:lpstr>
      <vt:lpstr>שקופית 14</vt:lpstr>
      <vt:lpstr>היגיינת ידיים ושימוש בכפפות</vt:lpstr>
      <vt:lpstr>היגיינת ידיים ושימוש בכפפות</vt:lpstr>
      <vt:lpstr>שקופית 17</vt:lpstr>
      <vt:lpstr>תודה על ההקשבה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היגיינת ידיים מדוע, כיצד ומתי?</dc:title>
  <dc:creator>Lili</dc:creator>
  <cp:lastModifiedBy>מירי אברהם</cp:lastModifiedBy>
  <cp:revision>8</cp:revision>
  <dcterms:created xsi:type="dcterms:W3CDTF">2010-04-22T15:35:30Z</dcterms:created>
  <dcterms:modified xsi:type="dcterms:W3CDTF">2011-04-23T07:08:41Z</dcterms:modified>
</cp:coreProperties>
</file>